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Crimson Pro Semi Bold" panose="020B0604020202020204" charset="0"/>
      <p:regular r:id="rId18"/>
    </p:embeddedFont>
    <p:embeddedFont>
      <p:font typeface="Heebo" pitchFamily="2" charset="-79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4631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Prepared By: Sarath Chandra Bhimineni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9620" y="604718"/>
            <a:ext cx="6361748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Business Recommendations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011" y="1738253"/>
            <a:ext cx="329803" cy="3298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84114" y="1731526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Increase Subscriptions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484114" y="2207062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Market exclusive perks more effectively to encourage customer subscriptions.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011" y="3005316"/>
            <a:ext cx="329803" cy="3298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84114" y="2998589"/>
            <a:ext cx="3029545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Enhance Loyalty Programs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484114" y="3474125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Offer rewards to frequent shoppers to foster loyalty.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011" y="4272379"/>
            <a:ext cx="329803" cy="32980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84114" y="4265652"/>
            <a:ext cx="3148965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Optimize Discount Strategy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484114" y="4741188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Reassess discount usage to balance sales and profit margins.</a:t>
            </a:r>
            <a:endParaRPr lang="en-US" sz="17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011" y="5539442"/>
            <a:ext cx="329803" cy="32980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84114" y="5532715"/>
            <a:ext cx="3266242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Improve Product Positioning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484114" y="6008251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Feature top-rated and best-selling items prominently in marketing.</a:t>
            </a:r>
            <a:endParaRPr lang="en-US" sz="17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011" y="6806505"/>
            <a:ext cx="329803" cy="32980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84114" y="6799778"/>
            <a:ext cx="3581519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Implement Targeted Marketing</a:t>
            </a:r>
            <a:endParaRPr lang="en-US" sz="2150" dirty="0"/>
          </a:p>
        </p:txBody>
      </p:sp>
      <p:sp>
        <p:nvSpPr>
          <p:cNvPr id="17" name="Text 10"/>
          <p:cNvSpPr/>
          <p:nvPr/>
        </p:nvSpPr>
        <p:spPr>
          <a:xfrm>
            <a:off x="1484114" y="7275314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Direct promotions towards high-spending age groups and express shipping customers.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51572"/>
            <a:ext cx="13042821" cy="212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700"/>
              </a:lnSpc>
              <a:buNone/>
            </a:pPr>
            <a:r>
              <a:rPr lang="en-US" sz="133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Thank You</a:t>
            </a:r>
            <a:endParaRPr lang="en-US" sz="13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8273" y="752237"/>
            <a:ext cx="7740253" cy="12532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Project Overview &amp; Dataset Summary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188273" y="2306241"/>
            <a:ext cx="3769876" cy="2806303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165413" y="2306241"/>
            <a:ext cx="91440" cy="2806303"/>
          </a:xfrm>
          <a:prstGeom prst="roundRect">
            <a:avLst>
              <a:gd name="adj" fmla="val 32901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80215" y="2529602"/>
            <a:ext cx="2506980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Project Goal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480215" y="2963228"/>
            <a:ext cx="3254573" cy="1604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3,900 purchases to identify insights into spending habits, segmentation, product preferences, and subscription trends for strategic business decisions.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10158651" y="2306241"/>
            <a:ext cx="3769876" cy="2806303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10135791" y="2306241"/>
            <a:ext cx="91440" cy="2806303"/>
          </a:xfrm>
          <a:prstGeom prst="roundRect">
            <a:avLst>
              <a:gd name="adj" fmla="val 32901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0450592" y="2529602"/>
            <a:ext cx="2506980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Dataset Details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10450592" y="2963228"/>
            <a:ext cx="3254573" cy="1925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3,900 rows, 18 columns. Includes demographics, purchase info (item, category, amount, season, size, color), and behavioral indicators (discount, promo, past purchases, frequency, review, shipping).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88273" y="5313045"/>
            <a:ext cx="3769876" cy="2164318"/>
          </a:xfrm>
          <a:prstGeom prst="roundRect">
            <a:avLst>
              <a:gd name="adj" fmla="val 5070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6165413" y="5313045"/>
            <a:ext cx="91440" cy="2164318"/>
          </a:xfrm>
          <a:prstGeom prst="roundRect">
            <a:avLst>
              <a:gd name="adj" fmla="val 32901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480215" y="5536406"/>
            <a:ext cx="2506980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 Attributes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480215" y="5970032"/>
            <a:ext cx="3254573" cy="1283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Customer demographics, purchase details, and behavioral indicators like discount usage and review ratings.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83103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4196358" cy="30480"/>
          </a:xfrm>
          <a:prstGeom prst="rect">
            <a:avLst/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93790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Preparation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4196358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Loaded dataset with pandas, checked structure with </a:t>
            </a: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df.info()</a:t>
            </a: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and </a:t>
            </a: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.describe()</a:t>
            </a: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40593"/>
            <a:ext cx="4196358" cy="30480"/>
          </a:xfrm>
          <a:prstGeom prst="rect">
            <a:avLst/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216962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Missing Data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Filled 37 missing 'Review Rating' entries using the median for each product category.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40593"/>
            <a:ext cx="4196358" cy="30480"/>
          </a:xfrm>
          <a:prstGeom prst="rect">
            <a:avLst/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640133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5053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Updated all column names to snake_case for clarity and consistency.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Generated 'age_group' and 'purchase_frequency_days' features.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428548" y="5520214"/>
            <a:ext cx="30747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Consistency &amp;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Removed redundant 'promo_code_used' and integrated cleaned data into PostgreSQL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8083"/>
            <a:ext cx="95401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SQL Data Analysis: Key Business Insights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93790" y="2330172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2551688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2755761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2927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418046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Compared total revenue from male vs. female customers.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5216962" y="2330172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974860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178933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2927628"/>
            <a:ext cx="36058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418046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Identified customers using discounts but spending above average.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9640133" y="2330172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11398032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1602105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2927628"/>
            <a:ext cx="29057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418046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Found products with the highest average review ratings.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33102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793790" y="5300543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3657540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3861614" y="516100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5897999"/>
            <a:ext cx="31928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38841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Compared average purchase amounts for Standard vs. Express shipping.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33102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7428548" y="5300543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10292298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10496371" y="516100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5897999"/>
            <a:ext cx="37646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638841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Analyzed average spend and total revenue across subscription statuses.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8083"/>
            <a:ext cx="107681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SQL Data Analysis: Product &amp; Customer Focus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93790" y="2330172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2551688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2755761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2927628"/>
            <a:ext cx="35715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418046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Identified 5 products with the highest percentage of discounted purchases.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5216962" y="2330172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974860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178933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2927628"/>
            <a:ext cx="28528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418046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Classified customers into New, Returning, and Loyal segments.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360652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9640133" y="2330172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11398032" y="202049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1602105" y="219063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2927628"/>
            <a:ext cx="32936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Top 3 Products per Category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418046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Listed the most purchased products within each category.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33102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793790" y="5300543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3657540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3861614" y="516100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5897999"/>
            <a:ext cx="35958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Repeat Buyers &amp; Subscriptions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38841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Determined if customers with &gt;5 purchases are more likely to subscribe.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33102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7428548" y="5300543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10292298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10496371" y="516100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5897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638841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Calculated total revenue contribution from each age group.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1669"/>
            <a:ext cx="85240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Revenue by Gender &amp; Shipping Type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97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806904"/>
            <a:ext cx="6244709" cy="1315879"/>
          </a:xfrm>
          <a:prstGeom prst="roundRect">
            <a:avLst>
              <a:gd name="adj" fmla="val 258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801410" y="3814524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028343" y="395823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Female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146828" y="395823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75191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4464844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28343" y="460855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Male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146828" y="460855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157890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37793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Male customers generated significantly more revenue.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3197423"/>
            <a:ext cx="31928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13" name="Shape 11"/>
          <p:cNvSpPr/>
          <p:nvPr/>
        </p:nvSpPr>
        <p:spPr>
          <a:xfrm>
            <a:off x="7599521" y="3806904"/>
            <a:ext cx="6244709" cy="1315879"/>
          </a:xfrm>
          <a:prstGeom prst="roundRect">
            <a:avLst>
              <a:gd name="adj" fmla="val 258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7607141" y="3814524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834074" y="395823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Standard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0952559" y="395823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58.46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607141" y="4464844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834074" y="460855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Express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0952559" y="460855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60.48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9521" y="537793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Express shipping correlates with slightly higher average purchases.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1129"/>
            <a:ext cx="84243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Top Products &amp; Customer Segments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86883"/>
            <a:ext cx="29057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296364"/>
            <a:ext cx="6244709" cy="3266837"/>
          </a:xfrm>
          <a:prstGeom prst="roundRect">
            <a:avLst>
              <a:gd name="adj" fmla="val 104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801410" y="3303984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028343" y="344769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Gloves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146828" y="344769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3.86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954304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28343" y="409801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Sandals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146828" y="409801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3.84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4604623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028343" y="474833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Boots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4146828" y="474833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3.82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5254943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028343" y="5398651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Hat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146828" y="5398651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3.80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5905262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028343" y="6048970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Skirt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4146828" y="6048970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3.78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9521" y="2686883"/>
            <a:ext cx="28528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21" name="Shape 19"/>
          <p:cNvSpPr/>
          <p:nvPr/>
        </p:nvSpPr>
        <p:spPr>
          <a:xfrm>
            <a:off x="7599521" y="3296364"/>
            <a:ext cx="6244709" cy="1966198"/>
          </a:xfrm>
          <a:prstGeom prst="roundRect">
            <a:avLst>
              <a:gd name="adj" fmla="val 173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7607141" y="3303984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7834074" y="344769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Loyal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0952559" y="344769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3116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607141" y="3954304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7834074" y="409801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New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10952559" y="409801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83</a:t>
            </a:r>
            <a:endParaRPr lang="en-US" sz="1750" dirty="0"/>
          </a:p>
        </p:txBody>
      </p:sp>
      <p:sp>
        <p:nvSpPr>
          <p:cNvPr id="28" name="Shape 26"/>
          <p:cNvSpPr/>
          <p:nvPr/>
        </p:nvSpPr>
        <p:spPr>
          <a:xfrm>
            <a:off x="7607141" y="4604623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834074" y="474833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Returning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10952559" y="474833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701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36288"/>
            <a:ext cx="97820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Subscription Status &amp; Age Group Revenue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12043"/>
            <a:ext cx="37646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621524"/>
            <a:ext cx="6244709" cy="1315879"/>
          </a:xfrm>
          <a:prstGeom prst="roundRect">
            <a:avLst>
              <a:gd name="adj" fmla="val 258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801410" y="3629144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028343" y="3772852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Yes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589490" y="3772852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1053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146828" y="3772852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59.49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704165" y="3772852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62645.00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279463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028343" y="4423172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589490" y="4423172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2847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4146828" y="4423172"/>
            <a:ext cx="10960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59.87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704165" y="4423172"/>
            <a:ext cx="10998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170436.00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30120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7599521" y="3621524"/>
            <a:ext cx="6244709" cy="261651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7607141" y="3629144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834074" y="377285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Young Adult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0952559" y="377285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62143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607141" y="4279463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834074" y="442317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Middle-aged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10952559" y="442317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59197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607141" y="4929783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834074" y="5073491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Adult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10952559" y="5073491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55978</a:t>
            </a:r>
            <a:endParaRPr lang="en-US" sz="1750" dirty="0"/>
          </a:p>
        </p:txBody>
      </p:sp>
      <p:sp>
        <p:nvSpPr>
          <p:cNvPr id="26" name="Shape 24"/>
          <p:cNvSpPr/>
          <p:nvPr/>
        </p:nvSpPr>
        <p:spPr>
          <a:xfrm>
            <a:off x="7607141" y="5580102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7834074" y="5723811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Senior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0952559" y="5723811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55763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27636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dashboard provides key customer insights and metrics, offering a comprehensive view of our customer base and performance indicators.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557</Words>
  <Application>Microsoft Office PowerPoint</Application>
  <PresentationFormat>Custom</PresentationFormat>
  <Paragraphs>133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Heebo</vt:lpstr>
      <vt:lpstr>Crimson Pro Semi Bold</vt:lpstr>
      <vt:lpstr>Consolas</vt:lpstr>
      <vt:lpstr>Crimson Pro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sarath chandra Bhimineni</cp:lastModifiedBy>
  <cp:revision>2</cp:revision>
  <dcterms:created xsi:type="dcterms:W3CDTF">2025-11-30T14:52:30Z</dcterms:created>
  <dcterms:modified xsi:type="dcterms:W3CDTF">2025-11-30T14:54:35Z</dcterms:modified>
</cp:coreProperties>
</file>